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8229600" cx="14630400"/>
  <p:notesSz cx="8229600" cy="14630400"/>
  <p:embeddedFontLst>
    <p:embeddedFont>
      <p:font typeface="DM Sans Medium"/>
      <p:regular r:id="rId17"/>
      <p:bold r:id="rId18"/>
      <p:italic r:id="rId19"/>
      <p:boldItalic r:id="rId20"/>
    </p:embeddedFont>
    <p:embeddedFont>
      <p:font typeface="Int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hfErfpUXlDpMCMkaHcrLaCIYY1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boldItalic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MSansMedium-regular.fntdata"/><Relationship Id="rId16" Type="http://schemas.openxmlformats.org/officeDocument/2006/relationships/slide" Target="slides/slide11.xml"/><Relationship Id="rId19" Type="http://schemas.openxmlformats.org/officeDocument/2006/relationships/font" Target="fonts/DMSansMedium-italic.fntdata"/><Relationship Id="rId18" Type="http://schemas.openxmlformats.org/officeDocument/2006/relationships/font" Target="fonts/DM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65525" cy="73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660900" y="0"/>
            <a:ext cx="3567113" cy="73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3896975"/>
            <a:ext cx="3565525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352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0" y="41000"/>
            <a:ext cx="14630400" cy="8229600"/>
          </a:xfrm>
          <a:prstGeom prst="rect">
            <a:avLst/>
          </a:prstGeom>
          <a:solidFill>
            <a:srgbClr val="121212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676001" y="1476398"/>
            <a:ext cx="12997500" cy="20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8900"/>
              <a:buFont typeface="DM Sans Medium"/>
              <a:buNone/>
            </a:pPr>
            <a:r>
              <a:rPr b="0" i="0" lang="en-US" sz="890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Assistente de IA Web</a:t>
            </a:r>
            <a:endParaRPr b="0" i="0" sz="8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3783211" y="3151398"/>
            <a:ext cx="7064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Integração com OpenAI e Gemini</a:t>
            </a:r>
            <a:endParaRPr b="0" i="0" sz="3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793790" y="5288885"/>
            <a:ext cx="13042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Projeto prático de aplicação web conectada a APIs de IA</a:t>
            </a:r>
            <a:endParaRPr/>
          </a:p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Desenvolvido por Jully Serra e </a:t>
            </a:r>
            <a:r>
              <a:rPr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Felype Melo</a:t>
            </a:r>
            <a:r>
              <a:rPr b="0" i="0" lang="en-US" sz="2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– Curso Desenvolve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/>
          <p:nvPr/>
        </p:nvSpPr>
        <p:spPr>
          <a:xfrm>
            <a:off x="793790" y="1046798"/>
            <a:ext cx="1200912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Antes e Depois: As Melhorias Implementadas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793790" y="220920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Este projeto evoluiu significativamente de sua base inicial, incorporando diversas melhorias para oferecer uma experiência mais robusta e agradável.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793790" y="3190161"/>
            <a:ext cx="13042821" cy="3992642"/>
          </a:xfrm>
          <a:prstGeom prst="roundRect">
            <a:avLst>
              <a:gd fmla="val 852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801410" y="3197781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"/>
          <p:cNvSpPr/>
          <p:nvPr/>
        </p:nvSpPr>
        <p:spPr>
          <a:xfrm>
            <a:off x="1028224" y="3341489"/>
            <a:ext cx="60563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Aplicação de página única.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7545824" y="3341489"/>
            <a:ext cx="60563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AC9EF5"/>
                </a:solidFill>
                <a:latin typeface="Inter"/>
                <a:ea typeface="Inter"/>
                <a:cs typeface="Inter"/>
                <a:sym typeface="Inter"/>
              </a:rPr>
              <a:t>Duas páginas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dedicadas (Configuração e Chat).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801410" y="3848100"/>
            <a:ext cx="13027581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1028224" y="3991808"/>
            <a:ext cx="60563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Sem escolha de provedor de IA ou modelo.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7545824" y="3991808"/>
            <a:ext cx="60563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AC9EF5"/>
                </a:solidFill>
                <a:latin typeface="Inter"/>
                <a:ea typeface="Inter"/>
                <a:cs typeface="Inter"/>
                <a:sym typeface="Inter"/>
              </a:rPr>
              <a:t>Suporte a múltiplos provedores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(OpenAI/Gemini) e modelos.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801410" y="4861322"/>
            <a:ext cx="130275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"/>
          <p:cNvSpPr/>
          <p:nvPr/>
        </p:nvSpPr>
        <p:spPr>
          <a:xfrm>
            <a:off x="1028224" y="5005030"/>
            <a:ext cx="60563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Estilo visual básico.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7545824" y="5005030"/>
            <a:ext cx="60563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AC9EF5"/>
                </a:solidFill>
                <a:latin typeface="Inter"/>
                <a:ea typeface="Inter"/>
                <a:cs typeface="Inter"/>
                <a:sym typeface="Inter"/>
              </a:rPr>
              <a:t>Dark mode com glassmorphism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para um visual moderno.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801410" y="5874544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1028224" y="6018252"/>
            <a:ext cx="60563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Funcionalidades limitadas de interação.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7545824" y="6018252"/>
            <a:ext cx="60563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AC9EF5"/>
                </a:solidFill>
                <a:latin typeface="Inter"/>
                <a:ea typeface="Inter"/>
                <a:cs typeface="Inter"/>
                <a:sym typeface="Inter"/>
              </a:rPr>
              <a:t>Botões extras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(Copiar, Limpar, Sair) para maior controle.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801410" y="6524863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"/>
          <p:cNvSpPr/>
          <p:nvPr/>
        </p:nvSpPr>
        <p:spPr>
          <a:xfrm>
            <a:off x="1028224" y="6668572"/>
            <a:ext cx="60563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Design não responsivo.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7545824" y="6668572"/>
            <a:ext cx="60563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AC9EF5"/>
                </a:solidFill>
                <a:latin typeface="Inter"/>
                <a:ea typeface="Inter"/>
                <a:cs typeface="Inter"/>
                <a:sym typeface="Inter"/>
              </a:rPr>
              <a:t>Layout responsivo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para diferentes tamanhos de tela.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12856450" y="7723800"/>
            <a:ext cx="1773900" cy="505800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2"/>
          <p:cNvSpPr/>
          <p:nvPr/>
        </p:nvSpPr>
        <p:spPr>
          <a:xfrm>
            <a:off x="3402449" y="2690711"/>
            <a:ext cx="78255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DM Sans Medium"/>
              <a:buNone/>
            </a:pPr>
            <a:r>
              <a:rPr b="0" i="0" lang="en-US" sz="61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 Futuro é Agora:</a:t>
            </a:r>
            <a:endParaRPr b="0" i="0" sz="6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578450" y="4524921"/>
            <a:ext cx="11473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AC9EF5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Diana, sua nova assistente de</a:t>
            </a:r>
            <a:r>
              <a:rPr b="0" i="0" lang="en-US" sz="4450" u="none" cap="none" strike="noStrike">
                <a:solidFill>
                  <a:srgbClr val="AC9EF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IA!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747474" y="587335"/>
            <a:ext cx="5339358" cy="667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200"/>
              <a:buFont typeface="DM Sans Medium"/>
              <a:buNone/>
            </a:pPr>
            <a:r>
              <a:rPr b="0" i="0" lang="en-US" sz="42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 do Projeto</a:t>
            </a:r>
            <a:endParaRPr b="0" i="0" sz="4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47474" y="1681877"/>
            <a:ext cx="13135451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Desenvolver uma aplicação web capaz de receber perguntas do usuário, enviar para uma API de Inteligência Artificial (OpenAI ou Gemini) e exibir a resposta em tempo real. Este projeto foca em: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747474" y="2925842"/>
            <a:ext cx="6460927" cy="1922978"/>
          </a:xfrm>
          <a:prstGeom prst="roundRect">
            <a:avLst>
              <a:gd fmla="val 7608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747474" y="2895362"/>
            <a:ext cx="6460927" cy="121920"/>
          </a:xfrm>
          <a:prstGeom prst="roundRect">
            <a:avLst>
              <a:gd fmla="val 2627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3657540" y="2605564"/>
            <a:ext cx="640675" cy="640675"/>
          </a:xfrm>
          <a:prstGeom prst="roundRect">
            <a:avLst>
              <a:gd fmla="val 14272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3849707" y="2724138"/>
            <a:ext cx="256223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991433" y="3459718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Interface Interativa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991433" y="3921443"/>
            <a:ext cx="5973008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Criar uma aplicação web interativa para consultas dinâmicas à IA.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421880" y="2925842"/>
            <a:ext cx="6461046" cy="1922978"/>
          </a:xfrm>
          <a:prstGeom prst="roundRect">
            <a:avLst>
              <a:gd fmla="val 7608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7421880" y="2895362"/>
            <a:ext cx="6461046" cy="121920"/>
          </a:xfrm>
          <a:prstGeom prst="roundRect">
            <a:avLst>
              <a:gd fmla="val 2627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10332065" y="2605564"/>
            <a:ext cx="640675" cy="640675"/>
          </a:xfrm>
          <a:prstGeom prst="roundRect">
            <a:avLst>
              <a:gd fmla="val 14272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10524232" y="2724138"/>
            <a:ext cx="256223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7665839" y="3459718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Fluxo Simplificado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7665839" y="3921443"/>
            <a:ext cx="5973128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Desenvolver um fluxo de usuário claro e conciso: da configuração inicial ao chat.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747474" y="5382578"/>
            <a:ext cx="6460927" cy="2264688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747474" y="5352098"/>
            <a:ext cx="6460927" cy="121920"/>
          </a:xfrm>
          <a:prstGeom prst="roundRect">
            <a:avLst>
              <a:gd fmla="val 2627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3657540" y="5062299"/>
            <a:ext cx="640675" cy="640675"/>
          </a:xfrm>
          <a:prstGeom prst="roundRect">
            <a:avLst>
              <a:gd fmla="val 14272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3849707" y="5180873"/>
            <a:ext cx="256223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991433" y="5916454"/>
            <a:ext cx="3332917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Tecnologias Fundamentais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991433" y="6378178"/>
            <a:ext cx="5973008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Utilizar HTML, CSS e JavaScript puro, focando na integração de APIs, manipulação do DOM e eventos.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7421880" y="5382578"/>
            <a:ext cx="6461046" cy="2264688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7421880" y="5352098"/>
            <a:ext cx="6461046" cy="121920"/>
          </a:xfrm>
          <a:prstGeom prst="roundRect">
            <a:avLst>
              <a:gd fmla="val 2627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10332065" y="5062299"/>
            <a:ext cx="640675" cy="640675"/>
          </a:xfrm>
          <a:prstGeom prst="roundRect">
            <a:avLst>
              <a:gd fmla="val 14272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10524232" y="5180873"/>
            <a:ext cx="256223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4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7665839" y="5916454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Aprendizado Prático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7665839" y="6378178"/>
            <a:ext cx="5973128" cy="1025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Oferecer uma base sólida para entender o consumo de APIs, gerenciamento de estado local (localStorage) e princípios de UX.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/>
          <p:nvPr/>
        </p:nvSpPr>
        <p:spPr>
          <a:xfrm>
            <a:off x="773320" y="434450"/>
            <a:ext cx="97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Etapas de Desenvolvimento</a:t>
            </a: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4326211" y="1893114"/>
            <a:ext cx="9366198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Definição do objetivo do projeto, levantamento de requisitos e elaboração do fluxo geral.2. Diagramação</a:t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1409856" y="2053504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Planejamento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4326211" y="4998413"/>
            <a:ext cx="9366198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Desenvolvimento do esboço visual do layout (wireframe), definindo a organização e disposição dos elementos da página.</a:t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1409856" y="5173317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Wireframe/Protótipo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4317549" y="6640913"/>
            <a:ext cx="9366198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Construção do projeto utilizando HTML, CSS e JavaScript, seguida de testes e ajustes para garantir funcionalidade e responsividade.</a:t>
            </a:r>
            <a:endParaRPr b="0" i="0" sz="16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3"/>
          <p:cNvGrpSpPr/>
          <p:nvPr/>
        </p:nvGrpSpPr>
        <p:grpSpPr>
          <a:xfrm>
            <a:off x="504875" y="1553029"/>
            <a:ext cx="687877" cy="6084217"/>
            <a:chOff x="562931" y="1582057"/>
            <a:chExt cx="687877" cy="6084217"/>
          </a:xfrm>
        </p:grpSpPr>
        <p:sp>
          <p:nvSpPr>
            <p:cNvPr id="106" name="Google Shape;106;p3"/>
            <p:cNvSpPr/>
            <p:nvPr/>
          </p:nvSpPr>
          <p:spPr>
            <a:xfrm rot="5400000">
              <a:off x="-2111637" y="4563206"/>
              <a:ext cx="6084217" cy="121920"/>
            </a:xfrm>
            <a:prstGeom prst="roundRect">
              <a:avLst>
                <a:gd fmla="val 26277" name="adj"/>
              </a:avLst>
            </a:prstGeom>
            <a:solidFill>
              <a:srgbClr val="AC9E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610133" y="1943516"/>
              <a:ext cx="640675" cy="640675"/>
            </a:xfrm>
            <a:prstGeom prst="roundRect">
              <a:avLst>
                <a:gd fmla="val 142724" name="adj"/>
              </a:avLst>
            </a:prstGeom>
            <a:solidFill>
              <a:srgbClr val="AC9E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02359" y="2060172"/>
              <a:ext cx="256223" cy="320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DM Sans Medium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1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62931" y="3460366"/>
              <a:ext cx="640675" cy="640675"/>
            </a:xfrm>
            <a:prstGeom prst="roundRect">
              <a:avLst>
                <a:gd fmla="val 142724" name="adj"/>
              </a:avLst>
            </a:prstGeom>
            <a:solidFill>
              <a:srgbClr val="AC9E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55098" y="3578940"/>
              <a:ext cx="256223" cy="320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DM Sans Medium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2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0133" y="5019787"/>
              <a:ext cx="640675" cy="640675"/>
            </a:xfrm>
            <a:prstGeom prst="roundRect">
              <a:avLst>
                <a:gd fmla="val 142724" name="adj"/>
              </a:avLst>
            </a:prstGeom>
            <a:solidFill>
              <a:srgbClr val="AC9E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802359" y="5136443"/>
              <a:ext cx="256223" cy="320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0133" y="6618745"/>
              <a:ext cx="640675" cy="640675"/>
            </a:xfrm>
            <a:prstGeom prst="roundRect">
              <a:avLst>
                <a:gd fmla="val 142724" name="adj"/>
              </a:avLst>
            </a:prstGeom>
            <a:solidFill>
              <a:srgbClr val="AC9E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02359" y="6735401"/>
              <a:ext cx="256223" cy="320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3"/>
          <p:cNvSpPr/>
          <p:nvPr/>
        </p:nvSpPr>
        <p:spPr>
          <a:xfrm>
            <a:off x="1409855" y="6772275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Implementação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409854" y="3613896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Diagramação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4317549" y="3584499"/>
            <a:ext cx="9366198" cy="508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Criação do diagrama de funcionamento para visualizar interações, processos e conexões.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793790" y="742593"/>
            <a:ext cx="1028723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Fluxo do Sistema: Configuração e Chat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793790" y="190500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 aplicativo é dividido em </a:t>
            </a:r>
            <a:r>
              <a:rPr b="1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duas páginas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principais, desenhadas para uma navegação lógica e eficiente.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23053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/>
          <p:nvPr/>
        </p:nvSpPr>
        <p:spPr>
          <a:xfrm>
            <a:off x="1020604" y="36571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Index.html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1020604" y="4147542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Inserir API Key do provedor.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020604" y="4589740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Escolher entre OpenAI ou Gemini.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020604" y="5031938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Selecionar o modelo de IA.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020604" y="5474137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Salvar configurações no localStorage.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020604" y="5916335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Redirecionar para a página de chat.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2" name="Google Shape;1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523053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7542014" y="36571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Chat.html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7542014" y="4147542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Exibir configurações salvas.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7542014" y="4589740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Campo para digitar perguntas à IA.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7542014" y="5031938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Botões para "Perguntar", "Limpar Chat", "Copiar Resposta".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7542014" y="5837039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Opção "Sair" para retornar à configuração.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793790" y="676120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Este fluxo permite que o usuário configure facilmente suas preferências antes de iniciar a interação com a IA, garantindo uma experiência personalizada e controlada.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634079" y="595075"/>
            <a:ext cx="7595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Tecnologias Utilizadas</a:t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596691" y="1378856"/>
            <a:ext cx="45719" cy="6369908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 id="147" name="Google Shape;147;p5"/>
          <p:cNvPicPr preferRelativeResize="0"/>
          <p:nvPr/>
        </p:nvPicPr>
        <p:blipFill rotWithShape="1">
          <a:blip r:embed="rId3">
            <a:alphaModFix/>
          </a:blip>
          <a:srcRect b="32962" l="52313" r="35240" t="47767"/>
          <a:stretch/>
        </p:blipFill>
        <p:spPr>
          <a:xfrm>
            <a:off x="1235523" y="6612158"/>
            <a:ext cx="803852" cy="829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 id="148" name="Google Shape;148;p5"/>
          <p:cNvPicPr preferRelativeResize="0"/>
          <p:nvPr/>
        </p:nvPicPr>
        <p:blipFill rotWithShape="1">
          <a:blip r:embed="rId3">
            <a:alphaModFix/>
          </a:blip>
          <a:srcRect b="61057" l="50630" r="34501" t="23455"/>
          <a:stretch/>
        </p:blipFill>
        <p:spPr>
          <a:xfrm>
            <a:off x="1125758" y="5351841"/>
            <a:ext cx="960228" cy="666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 id="149" name="Google Shape;149;p5"/>
          <p:cNvPicPr preferRelativeResize="0"/>
          <p:nvPr/>
        </p:nvPicPr>
        <p:blipFill rotWithShape="1">
          <a:blip r:embed="rId3">
            <a:alphaModFix/>
          </a:blip>
          <a:srcRect b="10631" l="8270" r="79283" t="71840"/>
          <a:stretch/>
        </p:blipFill>
        <p:spPr>
          <a:xfrm>
            <a:off x="1235523" y="4200365"/>
            <a:ext cx="803852" cy="754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 id="150" name="Google Shape;150;p5"/>
          <p:cNvPicPr preferRelativeResize="0"/>
          <p:nvPr/>
        </p:nvPicPr>
        <p:blipFill rotWithShape="1">
          <a:blip r:embed="rId3">
            <a:alphaModFix/>
          </a:blip>
          <a:srcRect b="33323" l="8510" r="79964" t="47947"/>
          <a:stretch/>
        </p:blipFill>
        <p:spPr>
          <a:xfrm>
            <a:off x="1277252" y="2953818"/>
            <a:ext cx="744403" cy="806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 id="151" name="Google Shape;151;p5"/>
          <p:cNvPicPr preferRelativeResize="0"/>
          <p:nvPr/>
        </p:nvPicPr>
        <p:blipFill rotWithShape="1">
          <a:blip r:embed="rId3">
            <a:alphaModFix/>
          </a:blip>
          <a:srcRect b="57221" l="8750" r="79564" t="24650"/>
          <a:stretch/>
        </p:blipFill>
        <p:spPr>
          <a:xfrm>
            <a:off x="1291765" y="1763040"/>
            <a:ext cx="754742" cy="78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/>
          <p:nvPr/>
        </p:nvSpPr>
        <p:spPr>
          <a:xfrm>
            <a:off x="1862433" y="1971882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HTML5 para estrutura.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1862433" y="3175584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CSS3 para estilo e responsividade.</a:t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1862433" y="4396284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JavaScript para lógica e integração com API.</a:t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1862433" y="5503819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APIs OpenAI e Google Gemini.</a:t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1862433" y="6845555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SVG para diagrama e wireframe/protótipo.</a:t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634064" y="595085"/>
            <a:ext cx="561451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Diagrama do Projeto</a:t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 rot="10800000">
            <a:off x="619550" y="1289904"/>
            <a:ext cx="13101012" cy="45719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619550" y="1553024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Fluxo resumido do funcionamento do sistema:</a:t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152400" y="152400"/>
            <a:ext cx="14630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304800" y="304800"/>
            <a:ext cx="14630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457200" y="457200"/>
            <a:ext cx="14630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609600" y="609600"/>
            <a:ext cx="14630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762000" y="762000"/>
            <a:ext cx="14630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914400" y="914400"/>
            <a:ext cx="14630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375" y="2320727"/>
            <a:ext cx="12571628" cy="520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494798" y="308961"/>
            <a:ext cx="102021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2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Wireframe do Layout - Desktop</a:t>
            </a:r>
            <a:endParaRPr b="0" i="0" sz="4450" u="none" cap="none" strike="noStrike">
              <a:solidFill>
                <a:srgbClr val="F7F7F8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480298" y="1006850"/>
            <a:ext cx="2313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350"/>
              <a:buFont typeface="DM Sans Medium"/>
              <a:buNone/>
            </a:pPr>
            <a:r>
              <a:rPr b="0" i="0" lang="en-US" sz="13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Tela de Configuração (Index)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494801" y="7467326"/>
            <a:ext cx="6121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Esta tela apresenta um formulário para inserir a API Key, selecionar o provedor (OpenAI ou Gemini) e o modelo da IA através de dropdowns. Um botão "Entrar" finaliza a configuração.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7490222" y="1114066"/>
            <a:ext cx="1715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350"/>
              <a:buFont typeface="DM Sans Medium"/>
              <a:buNone/>
            </a:pPr>
            <a:r>
              <a:rPr b="0" i="0" lang="en-US" sz="13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Tela de Chat (Chat)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7490225" y="7467275"/>
            <a:ext cx="65493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050"/>
              <a:buFont typeface="Inter"/>
              <a:buNone/>
            </a:pPr>
            <a:r>
              <a:rPr lang="en-US" sz="10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Aqui, o usuário vê as configurações atuais e pode interagir com a IA. Incluímos um campo de texto para perguntas e botões para ações rápidas como copiar, limpar e sair.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2788100" y="7759499"/>
            <a:ext cx="1784700" cy="360600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25" y="1414563"/>
            <a:ext cx="4697675" cy="589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285" y="1373738"/>
            <a:ext cx="5302124" cy="59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658014" y="240609"/>
            <a:ext cx="102021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2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Wireframe do Layout - Mobile</a:t>
            </a:r>
            <a:endParaRPr b="0" i="0" sz="4450" u="none" cap="none" strike="noStrike">
              <a:solidFill>
                <a:srgbClr val="F7F7F8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658018" y="1143575"/>
            <a:ext cx="5193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350"/>
              <a:buFont typeface="DM Sans Medium"/>
              <a:buNone/>
            </a:pPr>
            <a:r>
              <a:rPr b="0" i="0" lang="en-US" sz="13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Tela de Configuração (Index) em um dispo</a:t>
            </a:r>
            <a:r>
              <a:rPr lang="en-US" sz="13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sitivo mobile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672528" y="7388781"/>
            <a:ext cx="6667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Esta tela apresenta um formulário para inserir a API Key, selecionar o provedor (OpenAI ou Gemini) e o modelo da IA através de dropdowns. Um botão "Entrar" finaliza a configuração.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7698288" y="1143574"/>
            <a:ext cx="6153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350"/>
              <a:buFont typeface="DM Sans Medium"/>
              <a:buNone/>
            </a:pPr>
            <a:r>
              <a:rPr b="0" i="0" lang="en-US" sz="13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Tela de Chat (Chat) em um d</a:t>
            </a:r>
            <a:r>
              <a:rPr lang="en-US" sz="13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ispositivo mobile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667938" y="7388781"/>
            <a:ext cx="6667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Aqui, o usuário vê as configurações atuais e pode interagir com a IA. </a:t>
            </a:r>
            <a:r>
              <a:rPr lang="en-US" sz="10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Incluímos</a:t>
            </a:r>
            <a:r>
              <a:rPr b="0" i="0" lang="en-US" sz="10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um campo de texto para perguntas e botões para ações rápidas como copiar</a:t>
            </a:r>
            <a:r>
              <a:rPr lang="en-US" sz="10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0" i="0" lang="en-US" sz="10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limpar e sair.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12856450" y="7723800"/>
            <a:ext cx="1773900" cy="505800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16" y="1530863"/>
            <a:ext cx="2772425" cy="56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841" y="1567950"/>
            <a:ext cx="2772425" cy="561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5491" y="1564425"/>
            <a:ext cx="2772424" cy="561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793790" y="1633299"/>
            <a:ext cx="733389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Observações de Segurança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793790" y="279570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 segurança dos dados do usuário e das chaves de API foi uma prioridade no desenvolvimento.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9"/>
          <p:cNvGrpSpPr/>
          <p:nvPr/>
        </p:nvGrpSpPr>
        <p:grpSpPr>
          <a:xfrm>
            <a:off x="763310" y="3413760"/>
            <a:ext cx="4226838" cy="3182422"/>
            <a:chOff x="763310" y="3413760"/>
            <a:chExt cx="4226838" cy="3182422"/>
          </a:xfrm>
        </p:grpSpPr>
        <p:sp>
          <p:nvSpPr>
            <p:cNvPr id="210" name="Google Shape;210;p9"/>
            <p:cNvSpPr/>
            <p:nvPr/>
          </p:nvSpPr>
          <p:spPr>
            <a:xfrm>
              <a:off x="793790" y="3413760"/>
              <a:ext cx="4196358" cy="3182422"/>
            </a:xfrm>
            <a:prstGeom prst="roundRect">
              <a:avLst>
                <a:gd fmla="val 4597" name="adj"/>
              </a:avLst>
            </a:prstGeom>
            <a:solidFill>
              <a:srgbClr val="2D3133"/>
            </a:solidFill>
            <a:ln cap="flat" cmpd="sng" w="30475">
              <a:solidFill>
                <a:srgbClr val="6569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763310" y="3413760"/>
              <a:ext cx="121920" cy="3182422"/>
            </a:xfrm>
            <a:prstGeom prst="roundRect">
              <a:avLst>
                <a:gd fmla="val 27907" name="adj"/>
              </a:avLst>
            </a:prstGeom>
            <a:solidFill>
              <a:srgbClr val="AC9E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9"/>
          <p:cNvSpPr/>
          <p:nvPr/>
        </p:nvSpPr>
        <p:spPr>
          <a:xfrm>
            <a:off x="1142524" y="3671054"/>
            <a:ext cx="298251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Armazenamento Local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1142524" y="4161472"/>
            <a:ext cx="359033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As API Keys são armazenadas exclusivamente no </a:t>
            </a:r>
            <a:r>
              <a:rPr b="1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localStorage</a:t>
            </a: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do navegador do usuário, garantindo que não sejam enviadas para o servidor da aplicação.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5216962" y="3413760"/>
            <a:ext cx="4196358" cy="3182422"/>
          </a:xfrm>
          <a:prstGeom prst="roundRect">
            <a:avLst>
              <a:gd fmla="val 4597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5186482" y="3413760"/>
            <a:ext cx="121920" cy="3182422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5565696" y="36710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Tratamento de Erros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5565696" y="4161472"/>
            <a:ext cx="359033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Implementamos mensagens de erro amigáveis para feedback instantâneo sobre chaves inválidas ou falhas de conexão, melhorando a experiência do usuário.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9640133" y="3413760"/>
            <a:ext cx="4196358" cy="3182422"/>
          </a:xfrm>
          <a:prstGeom prst="roundRect">
            <a:avLst>
              <a:gd fmla="val 4597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9609653" y="3413760"/>
            <a:ext cx="121920" cy="3182422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9988868" y="3671054"/>
            <a:ext cx="325338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Uso Local e Responsável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9988868" y="4161472"/>
            <a:ext cx="359033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Aconselha-se utilizar as chaves de API apenas em ambiente local de desenvolvimento. Nunca compartilhe suas chaves ou as exponha publicamente.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2856450" y="7723800"/>
            <a:ext cx="1773900" cy="505800"/>
          </a:xfrm>
          <a:prstGeom prst="roundRect">
            <a:avLst>
              <a:gd fmla="val 6460" name="adj"/>
            </a:avLst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2025-08-11T00:52:08Z</dcterms:created>
</cp:coreProperties>
</file>